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3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800" b="0" i="0" u="none" strike="noStrike">
                <a:solidFill>
                  <a:srgbClr val="64748B"/>
                </a:solidFill>
                <a:latin typeface="Arial"/>
              </a:defRPr>
            </a:pPr>
            <a:r>
              <a:rPr sz="1800" b="0" i="0" u="none" strike="noStrike">
                <a:solidFill>
                  <a:srgbClr val="64748B"/>
                </a:solidFill>
                <a:latin typeface="Arial"/>
              </a:rPr>
              <a:t>营收 (百万元)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94A3B8"/>
            </a:solidFill>
            <a:ln w="38100" cap="flat">
              <a:solidFill>
                <a:srgbClr val="94A3B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94A3B8"/>
              </a:solidFill>
              <a:ln w="9525" cap="flat">
                <a:solidFill>
                  <a:srgbClr val="94A3B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45</c:v>
                </c:pt>
                <c:pt idx="1">
                  <c:v>52</c:v>
                </c:pt>
                <c:pt idx="2">
                  <c:v>60</c:v>
                </c:pt>
                <c:pt idx="3">
                  <c:v>78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3B82F6"/>
            </a:solidFill>
            <a:ln w="38100" cap="flat">
              <a:solidFill>
                <a:srgbClr val="3B82F6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3B82F6"/>
              </a:solidFill>
              <a:ln w="9525" cap="flat">
                <a:solidFill>
                  <a:srgbClr val="3B82F6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82</c:v>
                </c:pt>
                <c:pt idx="1">
                  <c:v>95</c:v>
                </c:pt>
                <c:pt idx="2">
                  <c:v>110</c:v>
                </c:pt>
                <c:pt idx="3">
                  <c:v>128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9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38BDF8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年度总结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457200" y="2468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XX 部门 · XX 团队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年度关键指标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1920240" cy="1828800"/>
          </a:xfrm>
          <a:prstGeom prst="rect">
            <a:avLst/>
          </a:prstGeom>
          <a:solidFill>
            <a:srgbClr val="F8FAFC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457200" y="11887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营收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¥ 2.8亿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+35%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2606040" y="1097280"/>
            <a:ext cx="1920240" cy="1828800"/>
          </a:xfrm>
          <a:prstGeom prst="rect">
            <a:avLst/>
          </a:prstGeom>
          <a:solidFill>
            <a:srgbClr val="F8FAFC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606040" y="11887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用户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606040" y="155448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120万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2606040" y="219456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+52%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54880" y="1097280"/>
            <a:ext cx="1920240" cy="1828800"/>
          </a:xfrm>
          <a:prstGeom prst="rect">
            <a:avLst/>
          </a:prstGeom>
          <a:solidFill>
            <a:srgbClr val="F8FAFC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754880" y="11887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NPS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754880" y="155448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72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754880" y="219456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+8pt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903720" y="1097280"/>
            <a:ext cx="1920240" cy="1828800"/>
          </a:xfrm>
          <a:prstGeom prst="rect">
            <a:avLst/>
          </a:prstGeom>
          <a:solidFill>
            <a:srgbClr val="F8FAFC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903720" y="11887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成本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903720" y="155448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¥ 1.2亿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6903720" y="219456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-12%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季度营收趋势</a:t>
            </a:r>
            <a:endParaRPr lang="en-US" sz="28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97280"/>
          <a:ext cx="822960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年度亮点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40233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640080" y="12801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🏆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1280160" y="12801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行业第一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80160" y="173736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市场份额从 12% 提升至 22%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709160" y="1097280"/>
            <a:ext cx="40233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892040" y="12801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🚀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532120" y="12801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产品上线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532120" y="173736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款新产品成功发布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2926080"/>
            <a:ext cx="40233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40080" y="31089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🤝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1280160" y="31089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战略合作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80160" y="356616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签约 8 家头部企业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709160" y="2926080"/>
            <a:ext cx="40233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892040" y="31089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📈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5532120" y="31089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效率提升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532120" y="356616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人均产出提升 40%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E29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38BDF8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2027 展望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463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097280" y="2011680"/>
            <a:ext cx="1645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营收目标 ¥5亿（+79%）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017520" y="1463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017520" y="2011680"/>
            <a:ext cx="1645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用户突破 200 万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937760" y="1463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937760" y="2011680"/>
            <a:ext cx="1645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海外市场拓展 3 个国家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858000" y="1463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858000" y="2011680"/>
            <a:ext cx="1645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团队扩张至 500 人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数据驱动型年终总结</dc:title>
  <dc:subject>PptxGenJS Presentation</dc:subject>
  <dc:creator>KeyNote 演示</dc:creator>
  <cp:lastModifiedBy>KeyNote 演示</cp:lastModifiedBy>
  <cp:revision>1</cp:revision>
  <dcterms:created xsi:type="dcterms:W3CDTF">2026-06-13T14:54:46Z</dcterms:created>
  <dcterms:modified xsi:type="dcterms:W3CDTF">2026-06-13T14:54:46Z</dcterms:modified>
</cp:coreProperties>
</file>