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5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800" b="0" i="0" u="none" strike="noStrike">
                <a:solidFill>
                  <a:srgbClr val="64748B"/>
                </a:solidFill>
                <a:latin typeface="Arial"/>
              </a:defRPr>
            </a:pPr>
            <a:r>
              <a:rPr sz="1800" b="0" i="0" u="none" strike="noStrike">
                <a:solidFill>
                  <a:srgbClr val="64748B"/>
                </a:solidFill>
                <a:latin typeface="Arial"/>
              </a:rPr>
              <a:t>单位：百万元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收入</c:v>
                </c:pt>
              </c:strCache>
            </c:strRef>
          </c:tx>
          <c:spPr>
            <a:solidFill>
              <a:srgbClr val="00336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Y1</c:v>
                  </c:pt>
                  <c:pt idx="1">
                    <c:v>Y2</c:v>
                  </c:pt>
                  <c:pt idx="2">
                    <c:v>Y3</c:v>
                  </c:pt>
                  <c:pt idx="3">
                    <c:v>Y4</c:v>
                  </c:pt>
                  <c:pt idx="4">
                    <c:v>Y5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</c:v>
                </c:pt>
                <c:pt idx="1">
                  <c:v>25</c:v>
                </c:pt>
                <c:pt idx="2">
                  <c:v>55</c:v>
                </c:pt>
                <c:pt idx="3">
                  <c:v>90</c:v>
                </c:pt>
                <c:pt idx="4">
                  <c:v>130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成本</c:v>
                </c:pt>
              </c:strCache>
            </c:strRef>
          </c:tx>
          <c:spPr>
            <a:solidFill>
              <a:srgbClr val="B0BEC5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Y1</c:v>
                  </c:pt>
                  <c:pt idx="1">
                    <c:v>Y2</c:v>
                  </c:pt>
                  <c:pt idx="2">
                    <c:v>Y3</c:v>
                  </c:pt>
                  <c:pt idx="3">
                    <c:v>Y4</c:v>
                  </c:pt>
                  <c:pt idx="4">
                    <c:v>Y5</c:v>
                  </c:pt>
                </c:lvl>
              </c:multiLvlStrCache>
            </c:multiLvl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22</c:v>
                </c:pt>
                <c:pt idx="2">
                  <c:v>38</c:v>
                </c:pt>
                <c:pt idx="3">
                  <c:v>58</c:v>
                </c:pt>
                <c:pt idx="4">
                  <c:v>78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商业计划书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457200" y="164592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0033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项目名称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457200" y="26517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让股东看懂的商业计划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0" y="4754880"/>
            <a:ext cx="9144000" cy="36576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48463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机密 · 2026年6月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033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执行摘要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457200" y="822960"/>
            <a:ext cx="1920240" cy="10972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457200" y="91440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¥ 2.8亿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57200" y="146304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目标市场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606040" y="822960"/>
            <a:ext cx="1920240" cy="10972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2606040" y="91440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¥ 5000万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2606040" y="146304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首年营收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754880" y="822960"/>
            <a:ext cx="1920240" cy="10972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754880" y="91440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35%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4754880" y="146304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毛利率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903720" y="822960"/>
            <a:ext cx="1920240" cy="10972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903720" y="91440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24月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6903720" y="146304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999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回本周期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033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SWOT 分析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4023360" cy="1828800"/>
          </a:xfrm>
          <a:prstGeom prst="rect">
            <a:avLst/>
          </a:prstGeom>
          <a:solidFill>
            <a:srgbClr val="E3F2FD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914400"/>
            <a:ext cx="4023360" cy="36576"/>
          </a:xfrm>
          <a:prstGeom prst="rect">
            <a:avLst/>
          </a:prstGeom>
          <a:solidFill>
            <a:srgbClr val="1565C0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0515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65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优势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1417320"/>
            <a:ext cx="3657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技术壁垒高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团队行业经验丰富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先发优势明显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663440" y="914400"/>
            <a:ext cx="4023360" cy="1828800"/>
          </a:xfrm>
          <a:prstGeom prst="rect">
            <a:avLst/>
          </a:prstGeom>
          <a:solidFill>
            <a:srgbClr val="FFF3E0"/>
          </a:solidFill>
          <a:ln/>
        </p:spPr>
      </p:sp>
      <p:sp>
        <p:nvSpPr>
          <p:cNvPr id="8" name="Shape 6"/>
          <p:cNvSpPr/>
          <p:nvPr/>
        </p:nvSpPr>
        <p:spPr>
          <a:xfrm>
            <a:off x="4663440" y="914400"/>
            <a:ext cx="4023360" cy="36576"/>
          </a:xfrm>
          <a:prstGeom prst="rect">
            <a:avLst/>
          </a:prstGeom>
          <a:solidFill>
            <a:srgbClr val="E65100"/>
          </a:solidFill>
          <a:ln/>
        </p:spPr>
      </p:sp>
      <p:sp>
        <p:nvSpPr>
          <p:cNvPr id="9" name="Text 7"/>
          <p:cNvSpPr/>
          <p:nvPr/>
        </p:nvSpPr>
        <p:spPr>
          <a:xfrm>
            <a:off x="4846320" y="10515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651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 劣势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846320" y="1417320"/>
            <a:ext cx="3657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品牌知名度低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资金储备有限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渠道建设不足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3017520"/>
            <a:ext cx="4023360" cy="1828800"/>
          </a:xfrm>
          <a:prstGeom prst="rect">
            <a:avLst/>
          </a:prstGeom>
          <a:solidFill>
            <a:srgbClr val="E8F5E9"/>
          </a:solidFill>
          <a:ln/>
        </p:spPr>
      </p:sp>
      <p:sp>
        <p:nvSpPr>
          <p:cNvPr id="12" name="Shape 10"/>
          <p:cNvSpPr/>
          <p:nvPr/>
        </p:nvSpPr>
        <p:spPr>
          <a:xfrm>
            <a:off x="457200" y="3017520"/>
            <a:ext cx="4023360" cy="36576"/>
          </a:xfrm>
          <a:prstGeom prst="rect">
            <a:avLst/>
          </a:prstGeom>
          <a:solidFill>
            <a:srgbClr val="2E7D32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31546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机会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" y="3520440"/>
            <a:ext cx="3657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市场年增 30%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政策利好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竞品退出市场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663440" y="3017520"/>
            <a:ext cx="4023360" cy="1828800"/>
          </a:xfrm>
          <a:prstGeom prst="rect">
            <a:avLst/>
          </a:prstGeom>
          <a:solidFill>
            <a:srgbClr val="FFEBEE"/>
          </a:solidFill>
          <a:ln/>
        </p:spPr>
      </p:sp>
      <p:sp>
        <p:nvSpPr>
          <p:cNvPr id="16" name="Shape 14"/>
          <p:cNvSpPr/>
          <p:nvPr/>
        </p:nvSpPr>
        <p:spPr>
          <a:xfrm>
            <a:off x="4663440" y="3017520"/>
            <a:ext cx="4023360" cy="36576"/>
          </a:xfrm>
          <a:prstGeom prst="rect">
            <a:avLst/>
          </a:prstGeom>
          <a:solidFill>
            <a:srgbClr val="C62828"/>
          </a:solidFill>
          <a:ln/>
        </p:spPr>
      </p:sp>
      <p:sp>
        <p:nvSpPr>
          <p:cNvPr id="17" name="Text 15"/>
          <p:cNvSpPr/>
          <p:nvPr/>
        </p:nvSpPr>
        <p:spPr>
          <a:xfrm>
            <a:off x="4846320" y="31546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 威胁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846320" y="3520440"/>
            <a:ext cx="3657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巨头可能进入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技术迭代快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人才流失风险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033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商业模式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457200" y="822960"/>
            <a:ext cx="73152" cy="50292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82296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价值主张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2560320" y="822960"/>
            <a:ext cx="5943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帮中小企业用AI降低80%运营成本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57200" y="1508760"/>
            <a:ext cx="73152" cy="50292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50876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客户细分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560320" y="1508760"/>
            <a:ext cx="5943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年营收500-5000万的传统企业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2194560"/>
            <a:ext cx="73152" cy="50292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219456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收入来源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560320" y="2194560"/>
            <a:ext cx="5943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SaaS订阅 + 实施服务费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57200" y="2880360"/>
            <a:ext cx="73152" cy="50292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13" name="Text 11"/>
          <p:cNvSpPr/>
          <p:nvPr/>
        </p:nvSpPr>
        <p:spPr>
          <a:xfrm>
            <a:off x="731520" y="288036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核心资源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560320" y="2880360"/>
            <a:ext cx="5943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自研AI引擎 + 行业数据积累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3566160"/>
            <a:ext cx="73152" cy="502920"/>
          </a:xfrm>
          <a:prstGeom prst="rect">
            <a:avLst/>
          </a:prstGeom>
          <a:solidFill>
            <a:srgbClr val="003366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" y="356616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渠道通路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2560320" y="3566160"/>
            <a:ext cx="5943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直销+代理+线上获客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033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五年财务预测</a:t>
            </a:r>
            <a:endParaRPr lang="en-US" sz="22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822960"/>
          <a:ext cx="8229600" cy="36576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咨询风商业计划书</dc:title>
  <dc:subject>PptxGenJS Presentation</dc:subject>
  <dc:creator>KeyNote 演示</dc:creator>
  <cp:lastModifiedBy>KeyNote 演示</cp:lastModifiedBy>
  <cp:revision>1</cp:revision>
  <dcterms:created xsi:type="dcterms:W3CDTF">2026-06-13T14:54:46Z</dcterms:created>
  <dcterms:modified xsi:type="dcterms:W3CDTF">2026-06-13T14:54:46Z</dcterms:modified>
</cp:coreProperties>
</file>